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Comforta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58F2C5C-56DB-425E-B1AA-C4E86DE2862E}">
  <a:tblStyle styleId="{B58F2C5C-56DB-425E-B1AA-C4E86DE286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Comfortaa-bold.fntdata"/><Relationship Id="rId41" Type="http://schemas.openxmlformats.org/officeDocument/2006/relationships/font" Target="fonts/Comfortaa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mbasso/awesome-wasm" TargetMode="External"/><Relationship Id="rId4" Type="http://schemas.openxmlformats.org/officeDocument/2006/relationships/hyperlink" Target="http://webassembly.or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Dariusz Wrzesień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63" y="1464800"/>
            <a:ext cx="4019979" cy="22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292400" y="2207700"/>
            <a:ext cx="6559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latin typeface="Comfortaa"/>
                <a:ea typeface="Comfortaa"/>
                <a:cs typeface="Comfortaa"/>
                <a:sym typeface="Comfortaa"/>
              </a:rPr>
              <a:t>asm.js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2399375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LLVM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697100" y="2541363"/>
            <a:ext cx="1295100" cy="81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Emscripten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5218025" y="2541363"/>
            <a:ext cx="1071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157" name="Shape 157"/>
          <p:cNvCxnSpPr>
            <a:stCxn id="150" idx="3"/>
            <a:endCxn id="152" idx="1"/>
          </p:cNvCxnSpPr>
          <p:nvPr/>
        </p:nvCxnSpPr>
        <p:spPr>
          <a:xfrm>
            <a:off x="217355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Shape 158"/>
          <p:cNvCxnSpPr>
            <a:stCxn id="154" idx="3"/>
            <a:endCxn id="156" idx="1"/>
          </p:cNvCxnSpPr>
          <p:nvPr/>
        </p:nvCxnSpPr>
        <p:spPr>
          <a:xfrm>
            <a:off x="4992200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Shape 159"/>
          <p:cNvCxnSpPr>
            <a:stCxn id="152" idx="3"/>
            <a:endCxn id="154" idx="1"/>
          </p:cNvCxnSpPr>
          <p:nvPr/>
        </p:nvCxnSpPr>
        <p:spPr>
          <a:xfrm>
            <a:off x="3471275" y="2949213"/>
            <a:ext cx="2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Shape 160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6559800" y="2947875"/>
            <a:ext cx="686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3" name="Shape 163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asm.js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625" y="739750"/>
            <a:ext cx="994725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078575" y="1920425"/>
            <a:ext cx="70578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WebAssembly</a:t>
            </a:r>
            <a:r>
              <a:rPr lang="pl" sz="1800">
                <a:solidFill>
                  <a:srgbClr val="33333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jest nowym rodzajem języka, który może być uruchomiony w nowoczesnych wersjach przeglądarek. Jest językiem niskopoziomowym, który działa z szybkością zbliżoną do rozwiązań natywnych i pozwala na kompilacje kodu napisanego w takich językach jak C/C++ do kodu docelowego, który może być użyty  w web.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6524400" y="3649450"/>
            <a:ext cx="16122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żródło: https://developer.mozilla.org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0" y="2334150"/>
            <a:ext cx="91440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1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Czym WebAssembly nie jest?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474" y="1009413"/>
            <a:ext cx="1577050" cy="31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 rot="-5400000">
            <a:off x="7459050" y="3458550"/>
            <a:ext cx="31206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https://github.com/carlosbaraza/web-assembly-logo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723300" y="15095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Zastosowanie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966450" y="2178925"/>
            <a:ext cx="7211100" cy="1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gry,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multimedia (rozpoznawanie obrazów, edycja video, aplikacje typu CAD),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możliwość wykorzystania istniejących rozwiązań napisanych w C/C++ (OpenCV, Box2D, DICOM),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Comfortaa"/>
              <a:buChar char="○"/>
            </a:pPr>
            <a:r>
              <a:rPr lang="pl">
                <a:solidFill>
                  <a:srgbClr val="222222"/>
                </a:solidFill>
                <a:latin typeface="Comfortaa"/>
                <a:ea typeface="Comfortaa"/>
                <a:cs typeface="Comfortaa"/>
                <a:sym typeface="Comfortaa"/>
              </a:rPr>
              <a:t>64-bitowe obliczenia matematyczne (SHA512, Fractal Calculations).</a:t>
            </a:r>
            <a:endParaRPr>
              <a:solidFill>
                <a:srgbClr val="22222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723300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2820450" y="1309725"/>
            <a:ext cx="3503100" cy="167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 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(int n)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(n == 1) return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(n == 2) return 1;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return fib(n-1) + fib(n-2);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98" name="Shape 198"/>
          <p:cNvGraphicFramePr/>
          <p:nvPr/>
        </p:nvGraphicFramePr>
        <p:xfrm>
          <a:off x="952500" y="33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{B58F2C5C-56DB-425E-B1AA-C4E86DE2862E}</a:tableStyleId>
              </a:tblPr>
              <a:tblGrid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 = </a:t>
                      </a:r>
                      <a:r>
                        <a:rPr lang="pl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13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21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34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/>
                        <a:t>55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0" y="2345250"/>
            <a:ext cx="9144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emcc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fib.c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-O1 -o </a:t>
            </a:r>
            <a:r>
              <a:rPr b="1" lang="pl" sz="1800">
                <a:latin typeface="Comfortaa"/>
                <a:ea typeface="Comfortaa"/>
                <a:cs typeface="Comfortaa"/>
                <a:sym typeface="Comfortaa"/>
              </a:rPr>
              <a:t>fib.wasm</a:t>
            </a:r>
            <a:r>
              <a:rPr lang="pl" sz="1800">
                <a:latin typeface="Comfortaa"/>
                <a:ea typeface="Comfortaa"/>
                <a:cs typeface="Comfortaa"/>
                <a:sym typeface="Comfortaa"/>
              </a:rPr>
              <a:t> -s WASM=1 -s SIDE_MODULE=1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885925" y="2332388"/>
            <a:ext cx="5574900" cy="1301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1101650" y="2541363"/>
            <a:ext cx="1071900" cy="815700"/>
          </a:xfrm>
          <a:prstGeom prst="rect">
            <a:avLst/>
          </a:prstGeom>
          <a:solidFill>
            <a:srgbClr val="EAC4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C/C++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272800" y="2541363"/>
            <a:ext cx="1071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3272788" y="2541363"/>
            <a:ext cx="1071900" cy="815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latin typeface="Comfortaa"/>
                <a:ea typeface="Comfortaa"/>
                <a:cs typeface="Comfortaa"/>
                <a:sym typeface="Comfortaa"/>
              </a:rPr>
              <a:t>Moduł WASM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5509025" y="2541375"/>
            <a:ext cx="780900" cy="81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5509075" y="2541375"/>
            <a:ext cx="780900" cy="815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HTML</a:t>
            </a:r>
            <a:endParaRPr/>
          </a:p>
        </p:txBody>
      </p:sp>
      <p:cxnSp>
        <p:nvCxnSpPr>
          <p:cNvPr id="215" name="Shape 215"/>
          <p:cNvCxnSpPr>
            <a:stCxn id="210" idx="3"/>
            <a:endCxn id="212" idx="1"/>
          </p:cNvCxnSpPr>
          <p:nvPr/>
        </p:nvCxnSpPr>
        <p:spPr>
          <a:xfrm>
            <a:off x="2173550" y="2949213"/>
            <a:ext cx="10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Shape 216"/>
          <p:cNvCxnSpPr>
            <a:stCxn id="212" idx="3"/>
            <a:endCxn id="214" idx="1"/>
          </p:cNvCxnSpPr>
          <p:nvPr/>
        </p:nvCxnSpPr>
        <p:spPr>
          <a:xfrm>
            <a:off x="4344688" y="2949213"/>
            <a:ext cx="1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Shape 217"/>
          <p:cNvSpPr/>
          <p:nvPr/>
        </p:nvSpPr>
        <p:spPr>
          <a:xfrm>
            <a:off x="7368275" y="2541363"/>
            <a:ext cx="627000" cy="5529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www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7105475" y="3094263"/>
            <a:ext cx="11526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przeglądarka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latin typeface="Comfortaa"/>
                <a:ea typeface="Comfortaa"/>
                <a:cs typeface="Comfortaa"/>
                <a:sym typeface="Comfortaa"/>
              </a:rPr>
              <a:t>internetowa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885900" y="1281413"/>
            <a:ext cx="7372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Przebieg kompilacji z C/C++ do </a:t>
            </a:r>
            <a:r>
              <a:rPr b="1" lang="pl" sz="24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wasm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2173550" y="2604975"/>
            <a:ext cx="1099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Emscripten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356475" y="2604975"/>
            <a:ext cx="11526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JavaScript</a:t>
            </a:r>
            <a:endParaRPr/>
          </a:p>
        </p:txBody>
      </p:sp>
      <p:cxnSp>
        <p:nvCxnSpPr>
          <p:cNvPr id="222" name="Shape 222"/>
          <p:cNvCxnSpPr/>
          <p:nvPr/>
        </p:nvCxnSpPr>
        <p:spPr>
          <a:xfrm flipH="1" rot="10800000">
            <a:off x="6550200" y="2946363"/>
            <a:ext cx="728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1995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66600" y="1407150"/>
            <a:ext cx="7810800" cy="23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l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fetch("</a:t>
            </a:r>
            <a:r>
              <a:rPr b="1" lang="pl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fib.wasm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")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.then(response =&gt; response.arrayBuffer())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.then(bytes =&gt; WebAssembly.instantiate(bytes, importObject))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.then(results =&gt; {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console.log(</a:t>
            </a:r>
            <a:r>
              <a:rPr b="1"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results.instance.exports._fib(10)</a:t>
            </a: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});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00" y="537875"/>
            <a:ext cx="677070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 rot="-5400000">
            <a:off x="7875000" y="3874500"/>
            <a:ext cx="2288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https://caniuse.com/#feat=wasm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53850" y="1453200"/>
            <a:ext cx="7236300" cy="22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  <a:t>Awesome Wasm: </a:t>
            </a:r>
            <a:br>
              <a:rPr b="1" lang="pl" sz="2300">
                <a:solidFill>
                  <a:srgbClr val="24292E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https://github.com/mbasso/awesome-wasm</a:t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333333"/>
                </a:solidFill>
                <a:latin typeface="Comfortaa"/>
                <a:ea typeface="Comfortaa"/>
                <a:cs typeface="Comfortaa"/>
                <a:sym typeface="Comfortaa"/>
              </a:rPr>
              <a:t>Oficjalna strona WebAssembly:</a:t>
            </a:r>
            <a:endParaRPr b="1" sz="18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http://webassembly.org/</a:t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13" y="1346475"/>
            <a:ext cx="940775" cy="9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0" y="2403500"/>
            <a:ext cx="91440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O programowaniu bez kaca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latin typeface="Comfortaa"/>
                <a:ea typeface="Comfortaa"/>
                <a:cs typeface="Comfortaa"/>
                <a:sym typeface="Comfortaa"/>
              </a:rPr>
              <a:t>devenv.pl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723300" y="4119064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Netscape Navigator wersja 2.0.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25" y="563925"/>
            <a:ext cx="5606851" cy="35086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 rot="-5400000">
            <a:off x="8149800" y="4149288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723300" y="42386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Animowane GIFy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Shape 105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https://giphy.com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825" y="444325"/>
            <a:ext cx="3794351" cy="379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723300" y="38688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75" y="814126"/>
            <a:ext cx="2764050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0700" y="2099700"/>
            <a:ext cx="9102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Comfortaa"/>
                <a:ea typeface="Comfortaa"/>
                <a:cs typeface="Comfortaa"/>
                <a:sym typeface="Comfortaa"/>
              </a:rPr>
              <a:t>2008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471875" y="3747125"/>
            <a:ext cx="81972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Google Chrome oraz silnik JavaScript </a:t>
            </a:r>
            <a:r>
              <a:rPr b="1" lang="pl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V8</a:t>
            </a:r>
            <a:endParaRPr b="1"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826" y="935876"/>
            <a:ext cx="2811249" cy="28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626" y="1340351"/>
            <a:ext cx="2002300" cy="20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 rot="-5400000">
            <a:off x="8149800" y="4149300"/>
            <a:ext cx="1739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600">
                <a:latin typeface="Comfortaa"/>
                <a:ea typeface="Comfortaa"/>
                <a:cs typeface="Comfortaa"/>
                <a:sym typeface="Comfortaa"/>
              </a:rPr>
              <a:t>źródło: Wikipedia</a:t>
            </a:r>
            <a:endParaRPr i="1"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723300" y="413882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https://hacks.mozilla.org/2017/02/a-cartoon-intro-to-webassembly/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99" y="443450"/>
            <a:ext cx="4387197" cy="358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1393550" y="4031150"/>
            <a:ext cx="5256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latin typeface="Comfortaa"/>
                <a:ea typeface="Comfortaa"/>
                <a:cs typeface="Comfortaa"/>
                <a:sym typeface="Comfortaa"/>
              </a:rPr>
              <a:t>źródło:</a:t>
            </a:r>
            <a:endParaRPr sz="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874500" y="1624650"/>
            <a:ext cx="7395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NaCl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Portable Native Client</a:t>
            </a:r>
            <a:r>
              <a:rPr b="1" lang="pl" sz="36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(pNaCl)</a:t>
            </a:r>
            <a:endParaRPr b="1" sz="3600">
              <a:solidFill>
                <a:srgbClr val="222222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